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55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DF28-36FE-EF44-BAC2-BBDE193A2465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64BF1-3BE7-1F4D-8076-54D3957C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flowering and leafing </a:t>
            </a:r>
            <a:r>
              <a:rPr lang="en-US" dirty="0" err="1" smtClean="0"/>
              <a:t>phenologies</a:t>
            </a:r>
            <a:r>
              <a:rPr lang="en-US" dirty="0" smtClean="0"/>
              <a:t> exhibit similar sensitive to the same environmental cues? If not, we’d expect to see changes to the the interphase duration or </a:t>
            </a:r>
            <a:r>
              <a:rPr lang="en-US" dirty="0" err="1" smtClean="0"/>
              <a:t>phenological</a:t>
            </a:r>
            <a:r>
              <a:rPr lang="en-US" dirty="0" smtClean="0"/>
              <a:t> sequence under different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6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EF8A-16A3-4B45-AE35-ECD9717E1A57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Hysteranthy</a:t>
            </a:r>
            <a:r>
              <a:rPr lang="en-US" dirty="0" smtClean="0"/>
              <a:t> Hysteria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Buonaiuto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in effects_with_boot.pdf"/>
          <p:cNvPicPr>
            <a:picLocks noGrp="1" noChangeAspect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-3341"/>
          <a:stretch/>
        </p:blipFill>
        <p:spPr>
          <a:xfrm>
            <a:off x="4418991" y="582159"/>
            <a:ext cx="4593392" cy="4726442"/>
          </a:xfrm>
          <a:ln>
            <a:solidFill>
              <a:srgbClr val="A9A57C"/>
            </a:solidFill>
          </a:ln>
        </p:spPr>
      </p:pic>
      <p:pic>
        <p:nvPicPr>
          <p:cNvPr id="6" name="Picture 5" descr="confit_effectplot.pdf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582159"/>
            <a:ext cx="4291990" cy="4726442"/>
          </a:xfrm>
          <a:prstGeom prst="rect">
            <a:avLst/>
          </a:prstGeom>
          <a:ln>
            <a:solidFill>
              <a:srgbClr val="A9A57C"/>
            </a:solidFill>
          </a:ln>
        </p:spPr>
      </p:pic>
    </p:spTree>
    <p:extLst>
      <p:ext uri="{BB962C8B-B14F-4D97-AF65-F5344CB8AC3E}">
        <p14:creationId xmlns:p14="http://schemas.microsoft.com/office/powerpoint/2010/main" val="3646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46"/>
            <a:ext cx="8229600" cy="1143000"/>
          </a:xfrm>
        </p:spPr>
        <p:txBody>
          <a:bodyPr/>
          <a:lstStyle/>
          <a:p>
            <a:r>
              <a:rPr lang="en-US" dirty="0" smtClean="0"/>
              <a:t>Model validation, inference space</a:t>
            </a:r>
            <a:endParaRPr lang="en-US" dirty="0"/>
          </a:p>
        </p:txBody>
      </p:sp>
      <p:pic>
        <p:nvPicPr>
          <p:cNvPr id="4" name="Content Placeholder 3" descr="VIn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-87"/>
          <a:stretch/>
        </p:blipFill>
        <p:spPr>
          <a:xfrm>
            <a:off x="6595192" y="2725211"/>
            <a:ext cx="1803747" cy="2425700"/>
          </a:xfrm>
          <a:ln>
            <a:solidFill>
              <a:srgbClr val="000000"/>
            </a:solidFill>
          </a:ln>
        </p:spPr>
      </p:pic>
      <p:pic>
        <p:nvPicPr>
          <p:cNvPr id="5" name="Picture 4" descr="Forestservice-shield.svg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1425575"/>
            <a:ext cx="2070100" cy="22974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keeler.jpg"/>
          <p:cNvPicPr>
            <a:picLocks noChangeAspect="1"/>
          </p:cNvPicPr>
          <p:nvPr/>
        </p:nvPicPr>
        <p:blipFill rotWithShape="1">
          <a:blip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8294" r="23944" b="938"/>
          <a:stretch/>
        </p:blipFill>
        <p:spPr>
          <a:xfrm>
            <a:off x="677329" y="4064000"/>
            <a:ext cx="1676400" cy="2455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5337" y="1642535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USFS </a:t>
            </a:r>
            <a:r>
              <a:rPr lang="en-US" dirty="0" err="1" smtClean="0"/>
              <a:t>Silvics</a:t>
            </a:r>
            <a:r>
              <a:rPr lang="en-US" dirty="0" smtClean="0"/>
              <a:t> Manual: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6432" y="4798442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Published 1900!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7340" y="3097799"/>
            <a:ext cx="3335871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N~100+ , model convergence more likely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2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Part II: To what degree are these patterns stable, especially in a changing climate space?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Content Placeholder 3" descr="DSC00638.JPG"/>
          <p:cNvPicPr>
            <a:picLocks noGrp="1" noChangeAspect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3336" b="13336"/>
          <a:stretch/>
        </p:blipFill>
        <p:spPr>
          <a:xfrm>
            <a:off x="148166" y="1205705"/>
            <a:ext cx="3606800" cy="2450493"/>
          </a:xfrm>
          <a:ln>
            <a:solidFill>
              <a:srgbClr val="FFFFFF"/>
            </a:solidFill>
          </a:ln>
        </p:spPr>
      </p:pic>
      <p:pic>
        <p:nvPicPr>
          <p:cNvPr id="13" name="Picture 12" descr="Chamber Prep Photos-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2" y="1261541"/>
            <a:ext cx="3693583" cy="246238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Chamber Prep Photos-1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5" y="4459108"/>
            <a:ext cx="3361267" cy="22408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hrubs_4_cse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148166" y="3773499"/>
            <a:ext cx="3697027" cy="3084501"/>
          </a:xfrm>
          <a:prstGeom prst="rect">
            <a:avLst/>
          </a:prstGeom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030133" y="2015074"/>
            <a:ext cx="745067" cy="6265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200793" y="5274740"/>
            <a:ext cx="745067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186420">
            <a:off x="6493819" y="3824514"/>
            <a:ext cx="597489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982134"/>
            <a:ext cx="9144000" cy="1214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-16878" y="5384800"/>
            <a:ext cx="9144000" cy="147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16878" y="3626267"/>
            <a:ext cx="9144000" cy="1758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2048932"/>
            <a:ext cx="9144000" cy="1671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patterns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217350" y="159173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5746352" y="140546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2709350" y="1264919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69492" y="167047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311" y="2641582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ardrop 19"/>
          <p:cNvSpPr/>
          <p:nvPr/>
        </p:nvSpPr>
        <p:spPr>
          <a:xfrm>
            <a:off x="4493313" y="24553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1456311" y="2314768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6453" y="27203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75189" y="326810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ardrop 23"/>
          <p:cNvSpPr/>
          <p:nvPr/>
        </p:nvSpPr>
        <p:spPr>
          <a:xfrm>
            <a:off x="7304191" y="308183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4267189" y="2907423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27331" y="334684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76679" y="4555048"/>
            <a:ext cx="92033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ardrop 34"/>
          <p:cNvSpPr/>
          <p:nvPr/>
        </p:nvSpPr>
        <p:spPr>
          <a:xfrm>
            <a:off x="5086011" y="436878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3725409" y="422823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09151" y="463378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17381" y="5847514"/>
            <a:ext cx="1761070" cy="170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ardrop 39"/>
          <p:cNvSpPr/>
          <p:nvPr/>
        </p:nvSpPr>
        <p:spPr>
          <a:xfrm>
            <a:off x="2624713" y="5650520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679578" y="552070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347853" y="5915525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12800" y="4114772"/>
            <a:ext cx="720859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>
            <a:off x="8010392" y="392850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360740" y="372019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733532" y="419351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84903" y="1016152"/>
            <a:ext cx="23655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Field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808" y="5549353"/>
            <a:ext cx="1528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741" y="4166202"/>
            <a:ext cx="15071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607" y="2351001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44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ubs_4_cse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812800" y="519618"/>
            <a:ext cx="7281334" cy="6074957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1766562" y="1001679"/>
            <a:ext cx="914387" cy="1083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12" y="1355263"/>
            <a:ext cx="914387" cy="1083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9743" y="1406062"/>
            <a:ext cx="1236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35634" y="2186417"/>
            <a:ext cx="914387" cy="10831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8572" y="2227696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9321" y="1028755"/>
            <a:ext cx="17496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03060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023790"/>
              </p:ext>
            </p:extLst>
          </p:nvPr>
        </p:nvGraphicFramePr>
        <p:xfrm>
          <a:off x="745068" y="440266"/>
          <a:ext cx="7586131" cy="517143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83733"/>
                <a:gridCol w="1083733"/>
                <a:gridCol w="1083733"/>
                <a:gridCol w="1083733"/>
                <a:gridCol w="1083733"/>
                <a:gridCol w="1083733"/>
                <a:gridCol w="1083733"/>
              </a:tblGrid>
              <a:tr h="643467">
                <a:tc>
                  <a:txBody>
                    <a:bodyPr/>
                    <a:lstStyle/>
                    <a:p>
                      <a:r>
                        <a:rPr lang="en-US" dirty="0" smtClean="0"/>
                        <a:t>Sunday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October: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Cut (HF)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Place (WH)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 Cut (HF)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Place</a:t>
                      </a:r>
                    </a:p>
                    <a:p>
                      <a:r>
                        <a:rPr lang="en-US" baseline="0" dirty="0" smtClean="0"/>
                        <a:t>(WH)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3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81" y="288135"/>
            <a:ext cx="8107919" cy="16327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 some species flower before </a:t>
            </a:r>
            <a:r>
              <a:rPr lang="en-US" dirty="0" err="1" smtClean="0"/>
              <a:t>leafout</a:t>
            </a:r>
            <a:r>
              <a:rPr lang="en-US" dirty="0" smtClean="0"/>
              <a:t>, while others </a:t>
            </a:r>
            <a:r>
              <a:rPr lang="en-US" dirty="0" err="1" smtClean="0"/>
              <a:t>leafout</a:t>
            </a:r>
            <a:r>
              <a:rPr lang="en-US" dirty="0" smtClean="0"/>
              <a:t> before flowering?</a:t>
            </a:r>
          </a:p>
          <a:p>
            <a:r>
              <a:rPr lang="en-US" dirty="0" smtClean="0"/>
              <a:t>To what degree are these patterns stable, especially in a changing climate space?</a:t>
            </a:r>
          </a:p>
          <a:p>
            <a:r>
              <a:rPr lang="en-US" dirty="0" smtClean="0"/>
              <a:t>If patterns are flexible, what are the implications for tree reproduction and demography?</a:t>
            </a:r>
            <a:endParaRPr lang="en-US" dirty="0"/>
          </a:p>
        </p:txBody>
      </p:sp>
      <p:pic>
        <p:nvPicPr>
          <p:cNvPr id="12" name="Picture 11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3326"/>
          <a:stretch/>
        </p:blipFill>
        <p:spPr>
          <a:xfrm>
            <a:off x="4746937" y="2107143"/>
            <a:ext cx="3889063" cy="39380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DSC006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7712" b="11216"/>
          <a:stretch/>
        </p:blipFill>
        <p:spPr>
          <a:xfrm>
            <a:off x="259659" y="2157941"/>
            <a:ext cx="3889008" cy="388725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805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</a:p>
          <a:p>
            <a:pPr lvl="1"/>
            <a:r>
              <a:rPr lang="en-US" dirty="0" smtClean="0"/>
              <a:t>May affect on male or female fitness, or both</a:t>
            </a:r>
          </a:p>
          <a:p>
            <a:r>
              <a:rPr lang="en-US" dirty="0" smtClean="0"/>
              <a:t>Insect visibility</a:t>
            </a:r>
          </a:p>
          <a:p>
            <a:r>
              <a:rPr lang="en-US" dirty="0" smtClean="0"/>
              <a:t>Differential selection pressures on foliar vs. floral phenology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0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47328" y="2997200"/>
            <a:ext cx="2302933" cy="22182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46132" y="1447800"/>
            <a:ext cx="3285067" cy="30988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5333" y="3615266"/>
            <a:ext cx="2573867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7328" y="4859867"/>
            <a:ext cx="2032000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32-Point Star 18"/>
          <p:cNvSpPr/>
          <p:nvPr/>
        </p:nvSpPr>
        <p:spPr>
          <a:xfrm rot="20231535">
            <a:off x="1600194" y="3776133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 rot="20231535">
            <a:off x="4488907" y="2550508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>
            <a:off x="5914512" y="1447800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ardrop 32"/>
          <p:cNvSpPr/>
          <p:nvPr/>
        </p:nvSpPr>
        <p:spPr>
          <a:xfrm rot="13354092">
            <a:off x="4282500" y="1668177"/>
            <a:ext cx="1280954" cy="1386740"/>
          </a:xfrm>
          <a:prstGeom prst="teardrop">
            <a:avLst>
              <a:gd name="adj" fmla="val 141324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ardrop 33"/>
          <p:cNvSpPr/>
          <p:nvPr/>
        </p:nvSpPr>
        <p:spPr>
          <a:xfrm rot="11518739">
            <a:off x="5366882" y="2535162"/>
            <a:ext cx="1095262" cy="1074733"/>
          </a:xfrm>
          <a:prstGeom prst="teardrop">
            <a:avLst>
              <a:gd name="adj" fmla="val 176372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Teardrop 34"/>
          <p:cNvSpPr/>
          <p:nvPr/>
        </p:nvSpPr>
        <p:spPr>
          <a:xfrm>
            <a:off x="6928723" y="2433201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ardrop 35"/>
          <p:cNvSpPr/>
          <p:nvPr/>
        </p:nvSpPr>
        <p:spPr>
          <a:xfrm rot="9686125">
            <a:off x="5774299" y="3746554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7200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7867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56666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1866" y="2537965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82133" y="2506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2000" y="2997200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34533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2000" y="34917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86933" y="3522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28800" y="33697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333" y="43299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2533" y="3711856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 rot="20231535">
            <a:off x="1600197" y="3807955"/>
            <a:ext cx="457205" cy="1236134"/>
          </a:xfrm>
          <a:prstGeom prst="star32">
            <a:avLst>
              <a:gd name="adj" fmla="val 4024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34533" y="2658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317992" y="24034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927598" y="2245819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31444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83199" y="3279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29845" y="2246934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4380" y="31782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9713" y="28606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76791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07458" y="32162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r>
              <a:rPr lang="en-US" dirty="0" smtClean="0"/>
              <a:t>Wind pollination efficiency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17638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66" y="4110039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elay 9"/>
          <p:cNvSpPr/>
          <p:nvPr/>
        </p:nvSpPr>
        <p:spPr>
          <a:xfrm rot="16200000">
            <a:off x="3953937" y="347130"/>
            <a:ext cx="1913462" cy="5520267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elay 10"/>
          <p:cNvSpPr/>
          <p:nvPr/>
        </p:nvSpPr>
        <p:spPr>
          <a:xfrm rot="16200000">
            <a:off x="2793998" y="4555066"/>
            <a:ext cx="1473201" cy="3031068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49327" y="2068251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0534" y="1768206"/>
            <a:ext cx="16933" cy="2433640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0930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69730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96264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41331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248394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85464" y="215053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04924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15064" y="4809067"/>
            <a:ext cx="16933" cy="199813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0930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77730" y="459131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15730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60127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33330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84127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52527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11997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41331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63730" y="49276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85464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15197" y="445584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857063" y="489373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/>
          <p:cNvSpPr/>
          <p:nvPr/>
        </p:nvSpPr>
        <p:spPr>
          <a:xfrm>
            <a:off x="2963330" y="4826001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/>
          <p:cNvSpPr/>
          <p:nvPr/>
        </p:nvSpPr>
        <p:spPr>
          <a:xfrm>
            <a:off x="6316127" y="4608245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960530" y="4455847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5249327" y="465785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7111997" y="406399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7653863" y="438692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/>
          <p:cNvSpPr/>
          <p:nvPr/>
        </p:nvSpPr>
        <p:spPr>
          <a:xfrm>
            <a:off x="3691462" y="4522390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/>
          <p:cNvSpPr/>
          <p:nvPr/>
        </p:nvSpPr>
        <p:spPr>
          <a:xfrm>
            <a:off x="4030130" y="420184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588927" y="4575569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2963330" y="4809067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loud 52"/>
          <p:cNvSpPr/>
          <p:nvPr/>
        </p:nvSpPr>
        <p:spPr>
          <a:xfrm>
            <a:off x="3674530" y="4475160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/>
          <p:cNvSpPr/>
          <p:nvPr/>
        </p:nvSpPr>
        <p:spPr>
          <a:xfrm>
            <a:off x="4030130" y="4170359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6203546" y="2426538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ardrop 16"/>
          <p:cNvSpPr/>
          <p:nvPr/>
        </p:nvSpPr>
        <p:spPr>
          <a:xfrm>
            <a:off x="6271278" y="194732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60552" y="221233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1143000"/>
          </a:xfrm>
        </p:spPr>
        <p:txBody>
          <a:bodyPr/>
          <a:lstStyle/>
          <a:p>
            <a:r>
              <a:rPr lang="en-US" dirty="0" smtClean="0"/>
              <a:t>Insect visibility</a:t>
            </a:r>
            <a:endParaRPr lang="en-US" dirty="0"/>
          </a:p>
        </p:txBody>
      </p:sp>
      <p:pic>
        <p:nvPicPr>
          <p:cNvPr id="5" name="Picture 4" descr="bluemorphocolor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9202" r="8479" b="24439"/>
          <a:stretch/>
        </p:blipFill>
        <p:spPr>
          <a:xfrm>
            <a:off x="4650749" y="4690533"/>
            <a:ext cx="2556934" cy="1913467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1529964" y="198795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32-Point Star 6"/>
          <p:cNvSpPr/>
          <p:nvPr/>
        </p:nvSpPr>
        <p:spPr>
          <a:xfrm>
            <a:off x="6214577" y="1920222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6542203" y="23029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65343" y="25679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21866" y="2133600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0666" y="2387587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6034216" y="181186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7356" y="207686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9964" y="2561987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964267" y="1744078"/>
            <a:ext cx="4013200" cy="2946455"/>
          </a:xfrm>
          <a:custGeom>
            <a:avLst/>
            <a:gdLst>
              <a:gd name="connsiteX0" fmla="*/ 4013200 w 4013200"/>
              <a:gd name="connsiteY0" fmla="*/ 2946455 h 2946455"/>
              <a:gd name="connsiteX1" fmla="*/ 3369733 w 4013200"/>
              <a:gd name="connsiteY1" fmla="*/ 1320855 h 2946455"/>
              <a:gd name="connsiteX2" fmla="*/ 1727200 w 4013200"/>
              <a:gd name="connsiteY2" fmla="*/ 1625655 h 2946455"/>
              <a:gd name="connsiteX3" fmla="*/ 2455333 w 4013200"/>
              <a:gd name="connsiteY3" fmla="*/ 2269122 h 2946455"/>
              <a:gd name="connsiteX4" fmla="*/ 2455333 w 4013200"/>
              <a:gd name="connsiteY4" fmla="*/ 270989 h 2946455"/>
              <a:gd name="connsiteX5" fmla="*/ 1303866 w 4013200"/>
              <a:gd name="connsiteY5" fmla="*/ 457255 h 2946455"/>
              <a:gd name="connsiteX6" fmla="*/ 1100666 w 4013200"/>
              <a:gd name="connsiteY6" fmla="*/ 55 h 2946455"/>
              <a:gd name="connsiteX7" fmla="*/ 0 w 4013200"/>
              <a:gd name="connsiteY7" fmla="*/ 423389 h 29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3200" h="2946455">
                <a:moveTo>
                  <a:pt x="4013200" y="2946455"/>
                </a:moveTo>
                <a:cubicBezTo>
                  <a:pt x="3881966" y="2243721"/>
                  <a:pt x="3750733" y="1540988"/>
                  <a:pt x="3369733" y="1320855"/>
                </a:cubicBezTo>
                <a:cubicBezTo>
                  <a:pt x="2988733" y="1100722"/>
                  <a:pt x="1879600" y="1467610"/>
                  <a:pt x="1727200" y="1625655"/>
                </a:cubicBezTo>
                <a:cubicBezTo>
                  <a:pt x="1574800" y="1783699"/>
                  <a:pt x="2333977" y="2494900"/>
                  <a:pt x="2455333" y="2269122"/>
                </a:cubicBezTo>
                <a:cubicBezTo>
                  <a:pt x="2576689" y="2043344"/>
                  <a:pt x="2647244" y="572967"/>
                  <a:pt x="2455333" y="270989"/>
                </a:cubicBezTo>
                <a:cubicBezTo>
                  <a:pt x="2263422" y="-30989"/>
                  <a:pt x="1529644" y="502411"/>
                  <a:pt x="1303866" y="457255"/>
                </a:cubicBezTo>
                <a:cubicBezTo>
                  <a:pt x="1078088" y="412099"/>
                  <a:pt x="1317977" y="5699"/>
                  <a:pt x="1100666" y="55"/>
                </a:cubicBezTo>
                <a:cubicBezTo>
                  <a:pt x="883355" y="-5589"/>
                  <a:pt x="0" y="423389"/>
                  <a:pt x="0" y="423389"/>
                </a:cubicBezTo>
              </a:path>
            </a:pathLst>
          </a:custGeom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9001882">
            <a:off x="1948225" y="907419"/>
            <a:ext cx="2471832" cy="4800820"/>
          </a:xfrm>
          <a:prstGeom prst="trapezoid">
            <a:avLst/>
          </a:prstGeom>
          <a:solidFill>
            <a:srgbClr val="008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 rot="9759456">
            <a:off x="3699144" y="233724"/>
            <a:ext cx="1934225" cy="4688697"/>
          </a:xfrm>
          <a:prstGeom prst="trapezoid">
            <a:avLst/>
          </a:prstGeom>
          <a:solidFill>
            <a:srgbClr val="E1E23E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0568912">
            <a:off x="5064880" y="48788"/>
            <a:ext cx="2495285" cy="4636245"/>
          </a:xfrm>
          <a:prstGeom prst="trapezoid">
            <a:avLst/>
          </a:prstGeom>
          <a:solidFill>
            <a:srgbClr val="E1E23E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022"/>
            <a:ext cx="1606650" cy="6402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Data:</a:t>
            </a:r>
          </a:p>
          <a:p>
            <a:endParaRPr lang="en-US" dirty="0" smtClean="0"/>
          </a:p>
        </p:txBody>
      </p:sp>
      <p:pic>
        <p:nvPicPr>
          <p:cNvPr id="4" name="Picture 3" descr="Michtre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r="32289"/>
          <a:stretch/>
        </p:blipFill>
        <p:spPr>
          <a:xfrm>
            <a:off x="1464035" y="1165011"/>
            <a:ext cx="1517653" cy="2269364"/>
          </a:xfrm>
          <a:prstGeom prst="rect">
            <a:avLst/>
          </a:prstGeom>
        </p:spPr>
      </p:pic>
      <p:pic>
        <p:nvPicPr>
          <p:cNvPr id="5" name="Picture 4" descr="shrubs and vin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6352"/>
          <a:stretch/>
        </p:blipFill>
        <p:spPr>
          <a:xfrm>
            <a:off x="1834789" y="1940524"/>
            <a:ext cx="1623608" cy="2474071"/>
          </a:xfrm>
          <a:prstGeom prst="rect">
            <a:avLst/>
          </a:prstGeom>
        </p:spPr>
      </p:pic>
      <p:pic>
        <p:nvPicPr>
          <p:cNvPr id="6" name="Picture 14" descr="nature12872-f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80" y="1192795"/>
            <a:ext cx="2542190" cy="25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820080" y="3996650"/>
            <a:ext cx="2890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err="1" smtClean="0"/>
              <a:t>From</a:t>
            </a:r>
            <a:r>
              <a:rPr lang="nl-NL" dirty="0" smtClean="0"/>
              <a:t>: AE </a:t>
            </a:r>
            <a:r>
              <a:rPr lang="en-US" dirty="0" err="1"/>
              <a:t>Zanne</a:t>
            </a:r>
            <a:r>
              <a:rPr lang="nl-NL" dirty="0"/>
              <a:t> </a:t>
            </a:r>
            <a:r>
              <a:rPr lang="en-GB" altLang="zh-CN" i="1" dirty="0">
                <a:ea typeface="宋体" charset="0"/>
                <a:cs typeface="宋体" charset="0"/>
              </a:rPr>
              <a:t>et al. Nature </a:t>
            </a:r>
            <a:r>
              <a:rPr lang="en-US" altLang="zh-CN" b="1" dirty="0">
                <a:ea typeface="宋体" charset="0"/>
                <a:cs typeface="宋体" charset="0"/>
              </a:rPr>
              <a:t>000</a:t>
            </a:r>
            <a:r>
              <a:rPr lang="en-GB" altLang="zh-CN" dirty="0">
                <a:ea typeface="宋体" charset="0"/>
                <a:cs typeface="宋体" charset="0"/>
              </a:rPr>
              <a:t>, 1-4 (2013) </a:t>
            </a:r>
            <a:r>
              <a:rPr lang="en-US" dirty="0"/>
              <a:t>doi:10.1038/</a:t>
            </a:r>
            <a:r>
              <a:rPr lang="en-US" dirty="0" smtClean="0"/>
              <a:t>nature12872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3783" y="608019"/>
            <a:ext cx="3377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Phylogenetic Tree:</a:t>
            </a:r>
          </a:p>
        </p:txBody>
      </p:sp>
    </p:spTree>
    <p:extLst>
      <p:ext uri="{BB962C8B-B14F-4D97-AF65-F5344CB8AC3E}">
        <p14:creationId xmlns:p14="http://schemas.microsoft.com/office/powerpoint/2010/main" val="32299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al_traits_tree.pdf"/>
          <p:cNvPicPr>
            <a:picLocks noGrp="1" noChangeAspect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348" r="9814" b="5282"/>
          <a:stretch/>
        </p:blipFill>
        <p:spPr>
          <a:xfrm>
            <a:off x="176397" y="194054"/>
            <a:ext cx="8967603" cy="6522818"/>
          </a:xfrm>
        </p:spPr>
      </p:pic>
    </p:spTree>
    <p:extLst>
      <p:ext uri="{BB962C8B-B14F-4D97-AF65-F5344CB8AC3E}">
        <p14:creationId xmlns:p14="http://schemas.microsoft.com/office/powerpoint/2010/main" val="403805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264</Words>
  <Application>Microsoft Macintosh PowerPoint</Application>
  <PresentationFormat>On-screen Show (4:3)</PresentationFormat>
  <Paragraphs>81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Hysteranthy Hysteria</vt:lpstr>
      <vt:lpstr>PowerPoint Presentation</vt:lpstr>
      <vt:lpstr>Hypothesizes</vt:lpstr>
      <vt:lpstr>Wind pollination efficiency</vt:lpstr>
      <vt:lpstr>Wind pollination efficiency II</vt:lpstr>
      <vt:lpstr>Insect visibility</vt:lpstr>
      <vt:lpstr>Differential selection</vt:lpstr>
      <vt:lpstr>PowerPoint Presentation</vt:lpstr>
      <vt:lpstr>PowerPoint Presentation</vt:lpstr>
      <vt:lpstr>PowerPoint Presentation</vt:lpstr>
      <vt:lpstr>Model validation, inference space</vt:lpstr>
      <vt:lpstr> Part II: To what degree are these patterns stable, especially in a changing climate space? </vt:lpstr>
      <vt:lpstr>Possible patterns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Hysteranthy</dc:title>
  <dc:creator>Daniel Buonaiuto</dc:creator>
  <cp:lastModifiedBy>Daniel Buonaiuto</cp:lastModifiedBy>
  <cp:revision>22</cp:revision>
  <dcterms:created xsi:type="dcterms:W3CDTF">2017-09-15T13:29:30Z</dcterms:created>
  <dcterms:modified xsi:type="dcterms:W3CDTF">2017-09-19T19:45:34Z</dcterms:modified>
</cp:coreProperties>
</file>